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86" r:id="rId6"/>
    <p:sldId id="289" r:id="rId7"/>
    <p:sldId id="261" r:id="rId8"/>
    <p:sldId id="262" r:id="rId9"/>
    <p:sldId id="29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6" r:id="rId18"/>
    <p:sldId id="270" r:id="rId19"/>
    <p:sldId id="271" r:id="rId20"/>
    <p:sldId id="272" r:id="rId21"/>
    <p:sldId id="273" r:id="rId22"/>
    <p:sldId id="274" r:id="rId23"/>
    <p:sldId id="275" r:id="rId24"/>
    <p:sldId id="287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5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06BF4-F516-4347-AD68-EBD51357FAC3}" type="datetimeFigureOut">
              <a:rPr lang="ru-RU" smtClean="0"/>
              <a:t>чт 30.08.18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08C41-A306-4E9D-801E-76809C615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008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08C41-A306-4E9D-801E-76809C6155E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438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2124-3632-4640-BB7C-61BB3F9D6029}" type="datetimeFigureOut">
              <a:rPr lang="ru-RU" smtClean="0"/>
              <a:t>чт 30.08.18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AF6-F32E-405D-B129-A2A3888D8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14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2124-3632-4640-BB7C-61BB3F9D6029}" type="datetimeFigureOut">
              <a:rPr lang="ru-RU" smtClean="0"/>
              <a:t>чт 30.08.18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AF6-F32E-405D-B129-A2A3888D8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98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2124-3632-4640-BB7C-61BB3F9D6029}" type="datetimeFigureOut">
              <a:rPr lang="ru-RU" smtClean="0"/>
              <a:t>чт 30.08.18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AF6-F32E-405D-B129-A2A3888D8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98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2124-3632-4640-BB7C-61BB3F9D6029}" type="datetimeFigureOut">
              <a:rPr lang="ru-RU" smtClean="0"/>
              <a:t>чт 30.08.18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AF6-F32E-405D-B129-A2A3888D8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0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2124-3632-4640-BB7C-61BB3F9D6029}" type="datetimeFigureOut">
              <a:rPr lang="ru-RU" smtClean="0"/>
              <a:t>чт 30.08.18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AF6-F32E-405D-B129-A2A3888D8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57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2124-3632-4640-BB7C-61BB3F9D6029}" type="datetimeFigureOut">
              <a:rPr lang="ru-RU" smtClean="0"/>
              <a:t>чт 30.08.18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AF6-F32E-405D-B129-A2A3888D8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16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2124-3632-4640-BB7C-61BB3F9D6029}" type="datetimeFigureOut">
              <a:rPr lang="ru-RU" smtClean="0"/>
              <a:t>чт 30.08.18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AF6-F32E-405D-B129-A2A3888D8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66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2124-3632-4640-BB7C-61BB3F9D6029}" type="datetimeFigureOut">
              <a:rPr lang="ru-RU" smtClean="0"/>
              <a:t>чт 30.08.18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AF6-F32E-405D-B129-A2A3888D8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70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2124-3632-4640-BB7C-61BB3F9D6029}" type="datetimeFigureOut">
              <a:rPr lang="ru-RU" smtClean="0"/>
              <a:t>чт 30.08.18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AF6-F32E-405D-B129-A2A3888D8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5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2124-3632-4640-BB7C-61BB3F9D6029}" type="datetimeFigureOut">
              <a:rPr lang="ru-RU" smtClean="0"/>
              <a:t>чт 30.08.18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AF6-F32E-405D-B129-A2A3888D8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66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2124-3632-4640-BB7C-61BB3F9D6029}" type="datetimeFigureOut">
              <a:rPr lang="ru-RU" smtClean="0"/>
              <a:t>чт 30.08.18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5AF6-F32E-405D-B129-A2A3888D8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9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72124-3632-4640-BB7C-61BB3F9D6029}" type="datetimeFigureOut">
              <a:rPr lang="ru-RU" smtClean="0"/>
              <a:t>чт 30.08.18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15AF6-F32E-405D-B129-A2A3888D8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78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" y="0"/>
            <a:ext cx="8392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Страна Геометрических</a:t>
            </a: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фигур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349" y="4843037"/>
            <a:ext cx="2771301" cy="20149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4987635"/>
            <a:ext cx="2140869" cy="20426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068" y="4919430"/>
            <a:ext cx="2660750" cy="189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24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983673" y="775855"/>
            <a:ext cx="7162800" cy="4253345"/>
          </a:xfrm>
          <a:prstGeom prst="horizontalScroll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Какие  способы разбиения фигур Вы знаете?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1" y="4166839"/>
            <a:ext cx="2826327" cy="24478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491" y="-360217"/>
            <a:ext cx="10016836" cy="775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727" y="568036"/>
            <a:ext cx="6165273" cy="4825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разрезание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ножницами,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е. реальное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разделение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перегибание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необходимых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линий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(отрезков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433" y="2715936"/>
            <a:ext cx="3053540" cy="12868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164" y="562844"/>
            <a:ext cx="2867891" cy="20280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6428" y="3348796"/>
            <a:ext cx="2043049" cy="30080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21" y="1482437"/>
            <a:ext cx="706582" cy="7065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409" y="-374073"/>
            <a:ext cx="10094025" cy="771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343891" y="332510"/>
            <a:ext cx="6622473" cy="5070764"/>
          </a:xfrm>
          <a:prstGeom prst="horizontalScroll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Такие упражнения, направленные на развитие навыков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конструирования - это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группа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упражнений</a:t>
            </a:r>
            <a:endParaRPr lang="ru-RU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95" y="4384636"/>
            <a:ext cx="2286788" cy="22655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783" y="-346364"/>
            <a:ext cx="9989127" cy="778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2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039091" y="318653"/>
            <a:ext cx="6622473" cy="5555674"/>
          </a:xfrm>
          <a:prstGeom prst="horizontalScroll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7236" y="1343890"/>
            <a:ext cx="56803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ним ещё относятся упражнения на составление геометрических фигур из частей.</a:t>
            </a:r>
          </a:p>
          <a:p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Какие 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известные головоломки  вы знаете? 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72" y="4240919"/>
            <a:ext cx="3021445" cy="2152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636" y="-346364"/>
            <a:ext cx="10064337" cy="773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79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83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983673" y="235525"/>
            <a:ext cx="6982691" cy="3048001"/>
          </a:xfrm>
          <a:prstGeom prst="horizontalScroll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3-я группа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упражнения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направленные на развитие умения выделять элементы и свойства геометрических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фигур</a:t>
            </a:r>
            <a:endParaRPr lang="ru-RU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1776132" y="2923306"/>
            <a:ext cx="6301068" cy="2715494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можно назвать фигуру, 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у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которой пять углов? 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65" y="4696691"/>
            <a:ext cx="2100135" cy="14962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928" y="-346362"/>
            <a:ext cx="9989127" cy="775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04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989" y="-346364"/>
            <a:ext cx="9955479" cy="7716982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803564" y="637309"/>
            <a:ext cx="6954981" cy="5070764"/>
          </a:xfrm>
          <a:prstGeom prst="horizontalScroll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Начерти разные фигуры, имеющие по четыре угла и четыре стороны.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Чем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 отличаются?</a:t>
            </a:r>
            <a:endParaRPr lang="ru-RU" sz="32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975" y="3172691"/>
            <a:ext cx="1923288" cy="31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88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927" y="-346365"/>
            <a:ext cx="9961418" cy="77446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4727" y="720436"/>
            <a:ext cx="6107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Игра «Узнай меня»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205345" y="1939636"/>
            <a:ext cx="6913419" cy="2978728"/>
          </a:xfrm>
          <a:prstGeom prst="horizontalScroll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Я – многоугольник, имею 3 стороны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169" y="3929767"/>
            <a:ext cx="1404783" cy="227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63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927" y="-304800"/>
            <a:ext cx="9975272" cy="7675418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789709" y="1011382"/>
            <a:ext cx="7578436" cy="3144982"/>
          </a:xfrm>
          <a:prstGeom prst="horizontalScroll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Я – не многоугольник, меня можно катать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653" y="3532909"/>
            <a:ext cx="1919395" cy="254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1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109"/>
            <a:ext cx="9144000" cy="5652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6440">
            <a:off x="2589824" y="453143"/>
            <a:ext cx="2074019" cy="16185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073" y="-387926"/>
            <a:ext cx="9947564" cy="781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39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073" y="-346363"/>
            <a:ext cx="9975273" cy="7730836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831273" y="1288473"/>
            <a:ext cx="7342909" cy="314498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 меня нет углов, но я не круг</a:t>
            </a:r>
            <a:endParaRPr lang="ru-RU" sz="6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3350584"/>
            <a:ext cx="1773381" cy="29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2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636" y="-332509"/>
            <a:ext cx="10030691" cy="7730836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748145" y="1108364"/>
            <a:ext cx="7620000" cy="31034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Я – четырёхугольник, но у меня все стороны равны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36" y="3118144"/>
            <a:ext cx="2304705" cy="306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29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419" y="-346364"/>
            <a:ext cx="10002981" cy="7758546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762000" y="637309"/>
            <a:ext cx="7606145" cy="5735782"/>
          </a:xfrm>
          <a:prstGeom prst="horizontalScroll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Можно ли построить  четырёхугольник, у которого один прямой угол? Два прямых угла? Три прямых угла?      Четыре прямых угла?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91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636" y="-346365"/>
            <a:ext cx="10024753" cy="7744691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651164" y="692727"/>
            <a:ext cx="7786254" cy="2618509"/>
          </a:xfrm>
          <a:prstGeom prst="horizontalScroll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4-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группа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упражнений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направлена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развитие умения выявлять особенности взаимного расположения геометрических фигур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10" y="4584723"/>
            <a:ext cx="2250045" cy="1635967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1731818" y="3061856"/>
            <a:ext cx="6705600" cy="2438400"/>
          </a:xfrm>
          <a:prstGeom prst="wedgeEllipseCallout">
            <a:avLst/>
          </a:prstGeom>
          <a:solidFill>
            <a:srgbClr val="D858D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Начерти два треугольника так, чтобы их пересечением были: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треугольник; четырехугольник; шестиугольник.</a:t>
            </a:r>
            <a:endParaRPr lang="ru-RU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106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26" y="-360218"/>
            <a:ext cx="9955478" cy="7716981"/>
          </a:xfrm>
          <a:prstGeom prst="rect">
            <a:avLst/>
          </a:prstGeom>
        </p:spPr>
      </p:pic>
      <p:sp>
        <p:nvSpPr>
          <p:cNvPr id="3" name="Равнобедренный треугольник 2"/>
          <p:cNvSpPr/>
          <p:nvPr/>
        </p:nvSpPr>
        <p:spPr>
          <a:xfrm>
            <a:off x="1288473" y="1219200"/>
            <a:ext cx="2068482" cy="2147455"/>
          </a:xfrm>
          <a:prstGeom prst="triangle">
            <a:avLst/>
          </a:prstGeom>
          <a:solidFill>
            <a:srgbClr val="D85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092036" y="1643841"/>
            <a:ext cx="1925781" cy="227747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345945" y="969818"/>
            <a:ext cx="2080091" cy="19950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7994382">
            <a:off x="5551105" y="1612223"/>
            <a:ext cx="2254638" cy="177752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226170" y="3713972"/>
            <a:ext cx="2452254" cy="1648214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633248">
            <a:off x="4208461" y="4253346"/>
            <a:ext cx="2468087" cy="159327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327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781" y="-346365"/>
            <a:ext cx="10002982" cy="7730837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762000" y="595745"/>
            <a:ext cx="7633855" cy="30618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Какая фигура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задумана, если 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 фигура не круг и находится справа от треугольника?</a:t>
            </a:r>
            <a:endParaRPr lang="ru-RU" sz="2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62000" y="3879273"/>
            <a:ext cx="7633855" cy="1911927"/>
          </a:xfrm>
          <a:prstGeom prst="roundRect">
            <a:avLst/>
          </a:prstGeom>
          <a:solidFill>
            <a:srgbClr val="D858D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211782" y="4308764"/>
            <a:ext cx="969818" cy="92825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64037" y="4308764"/>
            <a:ext cx="1233054" cy="845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521037" y="4232566"/>
            <a:ext cx="803563" cy="92825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37165" y="4274129"/>
            <a:ext cx="872836" cy="8451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80655" y="4308764"/>
            <a:ext cx="1648690" cy="81049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25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990" y="-360218"/>
            <a:ext cx="9975272" cy="7786254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706582" y="374073"/>
            <a:ext cx="7703127" cy="60821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упражнений  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направлена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развитие интеллектуальных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операций 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(анализ, сравнение, обобщение, классификация)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логического мышления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 закономерностей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выявление ошибок).</a:t>
            </a:r>
            <a:endParaRPr lang="ru-RU" sz="2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58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844" y="-360218"/>
            <a:ext cx="9975272" cy="7772400"/>
          </a:xfrm>
          <a:prstGeom prst="rect">
            <a:avLst/>
          </a:prstGeom>
        </p:spPr>
      </p:pic>
      <p:sp>
        <p:nvSpPr>
          <p:cNvPr id="4" name="Горизонтальный свиток 3"/>
          <p:cNvSpPr/>
          <p:nvPr/>
        </p:nvSpPr>
        <p:spPr>
          <a:xfrm>
            <a:off x="678873" y="387928"/>
            <a:ext cx="7772400" cy="1981200"/>
          </a:xfrm>
          <a:prstGeom prst="horizontalScroll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фигуры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хватает на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карточке?</a:t>
            </a:r>
            <a:endParaRPr lang="ru-RU" sz="2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3" y="2169706"/>
            <a:ext cx="5241387" cy="40371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07" y="2665741"/>
            <a:ext cx="2142566" cy="28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39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927" y="-346364"/>
            <a:ext cx="10036628" cy="7758546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734291" y="817418"/>
            <a:ext cx="7689273" cy="3851564"/>
          </a:xfrm>
          <a:prstGeom prst="horizontalScroll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Где можно 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использовать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подобные 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упражнения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10" y="4237249"/>
            <a:ext cx="2654445" cy="1891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896" y="3532909"/>
            <a:ext cx="1653233" cy="268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88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715" y="-391886"/>
            <a:ext cx="10097795" cy="7779657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725714" y="235527"/>
            <a:ext cx="7634515" cy="4162302"/>
          </a:xfrm>
          <a:prstGeom prst="horizontalScroll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Упражнения с геометрическими фигурами позволят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расширить … 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32" y="3744686"/>
            <a:ext cx="3083639" cy="27908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431" y="3541485"/>
            <a:ext cx="1590565" cy="257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7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1" y="1843782"/>
            <a:ext cx="7037759" cy="50142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5178">
            <a:off x="3877323" y="297694"/>
            <a:ext cx="2551187" cy="19909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635" y="-346365"/>
            <a:ext cx="10016836" cy="778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914" y="-362857"/>
            <a:ext cx="10046995" cy="7779657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812800" y="1248229"/>
            <a:ext cx="7547429" cy="3831771"/>
          </a:xfrm>
          <a:prstGeom prst="horizontalScroll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представления о геометрических фигурах и их </a:t>
            </a:r>
            <a: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свойствах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55131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885" y="-348343"/>
            <a:ext cx="10038702" cy="7721599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769257" y="478972"/>
            <a:ext cx="7634514" cy="4542972"/>
          </a:xfrm>
          <a:prstGeom prst="horizontalScroll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что будет способствовать развитию </a:t>
            </a:r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…. 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3" y="4093028"/>
            <a:ext cx="2672333" cy="2369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216" y="3857618"/>
            <a:ext cx="1579471" cy="260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53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71" y="-362857"/>
            <a:ext cx="9927771" cy="7736114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387927" y="277091"/>
            <a:ext cx="8201891" cy="6359236"/>
          </a:xfrm>
          <a:prstGeom prst="horizontalScroll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других 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математических </a:t>
            </a:r>
            <a: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представлений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мышления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внимания</a:t>
            </a:r>
            <a:endParaRPr lang="ru-RU" sz="3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восприятия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памяти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воспитанию </a:t>
            </a:r>
            <a: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познавательного интереса</a:t>
            </a:r>
            <a:endParaRPr lang="ru-RU" sz="3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развитию </a:t>
            </a:r>
            <a: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творческих способностей</a:t>
            </a:r>
            <a:endParaRPr lang="ru-RU" sz="3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фантазии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1887715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00" y="-348343"/>
            <a:ext cx="9985829" cy="7823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599" y="1150256"/>
            <a:ext cx="5519057" cy="55190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0" y="625927"/>
            <a:ext cx="4100287" cy="307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98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782" y="-304801"/>
            <a:ext cx="9975273" cy="76892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7110" y="2967335"/>
            <a:ext cx="7189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активность!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585390"/>
            <a:ext cx="7980218" cy="56872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7109" y="2646218"/>
            <a:ext cx="73356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за активность!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6558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3" y="1634836"/>
            <a:ext cx="6563247" cy="47720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521" y="547254"/>
            <a:ext cx="2787205" cy="21751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927" y="-346364"/>
            <a:ext cx="10016835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8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947" y="-290944"/>
            <a:ext cx="10014855" cy="76477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025" y="2094203"/>
            <a:ext cx="5056909" cy="43819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1393">
            <a:off x="1936790" y="719157"/>
            <a:ext cx="3035224" cy="236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67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109"/>
            <a:ext cx="9144000" cy="5652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6440">
            <a:off x="2589824" y="453143"/>
            <a:ext cx="2074019" cy="16185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073" y="-387926"/>
            <a:ext cx="9947564" cy="781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2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177635" y="665017"/>
            <a:ext cx="7162801" cy="5167747"/>
          </a:xfrm>
          <a:prstGeom prst="horizontalScroll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группа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упражнений,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направленных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развитие умения выделять геометрические фигуры в окружающей обстановке , а ещё их можно выделять на рисунке и чертеже.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753" y="4516581"/>
            <a:ext cx="2752247" cy="20011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218" y="-318654"/>
            <a:ext cx="9975272" cy="773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1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8" y="1731819"/>
            <a:ext cx="7121236" cy="4747491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290944" y="540326"/>
            <a:ext cx="8104909" cy="1537855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Найди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назови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геометрические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фигуры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</a:p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рисунке 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781" y="-360218"/>
            <a:ext cx="10030690" cy="778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0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824" y="-348674"/>
            <a:ext cx="9971314" cy="76754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8182" y="858983"/>
            <a:ext cx="1136072" cy="10529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078182" y="2225964"/>
            <a:ext cx="1108364" cy="872836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098963" y="3489036"/>
            <a:ext cx="1094509" cy="102523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94509" y="4904509"/>
            <a:ext cx="2189018" cy="101138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73533" y="955964"/>
            <a:ext cx="26363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</a:rPr>
              <a:t>1</a:t>
            </a:r>
          </a:p>
          <a:p>
            <a:pPr marL="571500" indent="-571500">
              <a:buFontTx/>
              <a:buChar char="-"/>
            </a:pPr>
            <a:endParaRPr lang="ru-RU" sz="4400" b="1" dirty="0">
              <a:latin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</a:rPr>
              <a:t>6 </a:t>
            </a:r>
          </a:p>
          <a:p>
            <a:pPr marL="571500" indent="-571500">
              <a:buFontTx/>
              <a:buChar char="-"/>
            </a:pPr>
            <a:endParaRPr lang="ru-RU" sz="4400" b="1" dirty="0">
              <a:latin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4400" b="1" dirty="0">
                <a:latin typeface="Times New Roman" panose="02020603050405020304" pitchFamily="18" charset="0"/>
              </a:rPr>
              <a:t>4</a:t>
            </a:r>
            <a:r>
              <a:rPr lang="ru-RU" sz="4400" b="1" dirty="0" smtClean="0">
                <a:latin typeface="Times New Roman" panose="02020603050405020304" pitchFamily="18" charset="0"/>
              </a:rPr>
              <a:t> </a:t>
            </a:r>
          </a:p>
          <a:p>
            <a:pPr marL="571500" indent="-571500">
              <a:buFontTx/>
              <a:buChar char="-"/>
            </a:pPr>
            <a:endParaRPr lang="ru-RU" sz="4400" b="1" dirty="0">
              <a:latin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</a:rPr>
              <a:t>8</a:t>
            </a:r>
            <a:endParaRPr lang="ru-RU" sz="4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0344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</TotalTime>
  <Words>334</Words>
  <Application>Microsoft Office PowerPoint</Application>
  <PresentationFormat>Экран (4:3)</PresentationFormat>
  <Paragraphs>52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37</cp:revision>
  <dcterms:created xsi:type="dcterms:W3CDTF">2018-08-28T12:17:35Z</dcterms:created>
  <dcterms:modified xsi:type="dcterms:W3CDTF">2018-08-30T02:23:59Z</dcterms:modified>
</cp:coreProperties>
</file>